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65" r:id="rId5"/>
    <p:sldId id="268" r:id="rId6"/>
    <p:sldId id="263" r:id="rId7"/>
    <p:sldId id="261" r:id="rId8"/>
    <p:sldId id="258" r:id="rId9"/>
    <p:sldId id="262" r:id="rId10"/>
    <p:sldId id="259" r:id="rId11"/>
    <p:sldId id="260" r:id="rId12"/>
    <p:sldId id="274" r:id="rId13"/>
    <p:sldId id="277" r:id="rId14"/>
    <p:sldId id="276" r:id="rId15"/>
    <p:sldId id="279" r:id="rId16"/>
    <p:sldId id="273" r:id="rId17"/>
    <p:sldId id="280" r:id="rId18"/>
    <p:sldId id="278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528" y="40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6C76-E070-A802-FCE0-59B5B5145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6802C-F71E-CB50-9A34-67A0BED7D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25DA0-D62B-A458-3BC8-EF8831917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50E79-B1AD-639F-0387-24EA4D7A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52782-43D7-C4A8-AA1A-AD7AC8A08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3981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DFD9-0828-47E0-5BD4-69B6543C4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A650E-497C-82BF-D1E3-ED6D947DF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87773-F991-73C4-B4A0-94FE1977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25E36-3E7F-B59C-AB1D-BC3A5F6F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50FA3-3B5A-EA0C-6B36-E25ADAF3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987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CE7824-6BB1-A5CE-D8BE-8CF0CC637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D058A-6639-53BF-D5B0-389C5B012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154CC-21F9-461A-8674-A15FF50D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C3E1D-45B4-F173-C356-5B519751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7C606-E686-B9F3-89C8-38C7BF19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5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6659-BE9F-DD62-8B4B-D0CC088A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583B6-7017-3E62-CBB5-DCF82D6E0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489D5-812F-6EAB-DABC-5BAB70CA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6A632-765A-28D7-0C21-C0AD45BC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8EA2D-ADEC-0BD7-59DB-BF2DE985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976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B8CE-A06F-4BC0-2729-D5E1F428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EF6D2-B78E-3F6C-7A06-602FFC76B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221B3-7B72-172B-8FCD-88C79DED9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3BE8C-7A0C-D90C-FA84-222BEB9DC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FEB03-90DF-E29B-1FA9-89E26D86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780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CCDC-8ACD-C706-F500-8598196C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1B037-239B-4FB5-1E64-C9387602A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414D9-8CD7-E9F5-C7A8-141711254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51305-9F9B-3F0B-1989-C8C2FB049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B4B49-7CF1-0617-FE98-C92673F8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DDB34-B92B-1732-2689-E682D9D1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641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AC49-8EF5-C7F3-41CF-A6D9EB60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07276-E09A-E782-C7B6-854505D49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EE353-8F2F-EAA8-1381-A03E8066F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C5CA9-A580-2370-3984-DDBEEFC5D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8148B-461B-1F42-086A-8AEA829FE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6B48F-80DE-CACA-68FE-60DB4DFB2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ED90E4-677F-BED5-53EC-3D620C97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88349-BA4C-E9E0-79B2-757DCC44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233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C48A-55E3-49A0-8912-90325826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396AF-733E-41DB-98EA-3E966C6C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563F5-215C-CEB6-7FCD-546F6058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18F4-75AA-14FB-1940-6C582513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64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DF6B4-5FB4-E0A0-F91C-E3321AA55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6C370-E2BE-A523-EBF0-E60AE7BC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1BFE6-5759-B869-F2A6-AF7FCCF3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784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2CFC-ED96-2514-78C6-10890280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557E-D449-CC1F-7500-5CCEFD9A6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DAD64-2BA0-DED1-A36D-CC71F0930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233F6-E9D9-93A8-7577-FDA38BFF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61C71-2102-2BAC-7EBB-107DC75F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C048D-6398-1A52-CA1A-C43307D1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2029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FCB3-0821-C641-BFB2-17FDF1FCB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8924B-74A1-8855-F4BA-F1D66E4F1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723A7-99EA-2B0F-4DEF-A3ECB6B7D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706BF-6733-9592-DE0F-21178698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69942-C117-B2DE-BB3D-0654DEB5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24A98-DC23-CBFF-8B3A-0500D9F1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39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EDBED7-01D6-AABD-67CB-14ECF9B8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E12F8-2AA4-20B8-0085-3DE2FCBC9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9663F-EFD4-76AA-F963-699027322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F5C13-08C9-425B-95FE-36019F7B1D84}" type="datetimeFigureOut">
              <a:rPr lang="en-AU" smtClean="0"/>
              <a:t>14/11/2023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6FD5A-A1B9-F671-8B9B-356FAFFFB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57388-C330-36A0-7696-682922743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BFFE8-2174-4284-A6FA-90689408F2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023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hilschatz.com/chemistry-book/contents/m51127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2971FAD-823F-CBCB-7DEA-771BB8F8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900" dirty="0">
                <a:ln w="22225">
                  <a:solidFill>
                    <a:schemeClr val="tx1"/>
                  </a:solidFill>
                  <a:miter lim="800000"/>
                </a:ln>
                <a:latin typeface="IBM Plex Sans" panose="020B0503050203000203" pitchFamily="34" charset="0"/>
              </a:rPr>
              <a:t>Why study Chemical Reaction Engineering</a:t>
            </a:r>
          </a:p>
        </p:txBody>
      </p:sp>
    </p:spTree>
    <p:extLst>
      <p:ext uri="{BB962C8B-B14F-4D97-AF65-F5344CB8AC3E}">
        <p14:creationId xmlns:p14="http://schemas.microsoft.com/office/powerpoint/2010/main" val="51173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 advTm="4798">
        <p159:morph option="byObject"/>
      </p:transition>
    </mc:Choice>
    <mc:Fallback>
      <p:transition spd="slow" advTm="479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7" name="Picture 6" descr="A graphic of a factory&#10;&#10;Description automatically generated">
            <a:extLst>
              <a:ext uri="{FF2B5EF4-FFF2-40B4-BE49-F238E27FC236}">
                <a16:creationId xmlns:a16="http://schemas.microsoft.com/office/drawing/2014/main" id="{890C2658-7672-86E6-A6CF-6912D9298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1" y="1089000"/>
            <a:ext cx="111695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289"/>
    </mc:Choice>
    <mc:Fallback>
      <p:transition advTm="528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11" name="Picture 10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CCA4307D-4FC8-C142-DD4B-6867E788A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99" y="1235561"/>
            <a:ext cx="3327402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774">
        <p:fade/>
      </p:transition>
    </mc:Choice>
    <mc:Fallback>
      <p:transition spd="slow" advClick="0" advTm="677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8423C08B-CC10-7269-694F-D568290BB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4" b="318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erial view of a large circular area with many round objects&#10;&#10;Description automatically generated with medium confidence">
            <a:extLst>
              <a:ext uri="{FF2B5EF4-FFF2-40B4-BE49-F238E27FC236}">
                <a16:creationId xmlns:a16="http://schemas.microsoft.com/office/drawing/2014/main" id="{995FBC03-BF9D-5F58-3B67-4EE629F825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871" r="20915" b="-1"/>
          <a:stretch/>
        </p:blipFill>
        <p:spPr>
          <a:xfrm>
            <a:off x="50376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6F9A14-0D2F-9FF8-24E4-79E0AC6650BD}"/>
              </a:ext>
            </a:extLst>
          </p:cNvPr>
          <p:cNvSpPr txBox="1"/>
          <p:nvPr/>
        </p:nvSpPr>
        <p:spPr>
          <a:xfrm>
            <a:off x="1188122" y="2159000"/>
            <a:ext cx="424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Treatment Systems</a:t>
            </a:r>
          </a:p>
        </p:txBody>
      </p:sp>
    </p:spTree>
    <p:extLst>
      <p:ext uri="{BB962C8B-B14F-4D97-AF65-F5344CB8AC3E}">
        <p14:creationId xmlns:p14="http://schemas.microsoft.com/office/powerpoint/2010/main" val="167800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blue circle with white text&#10;&#10;Description automatically generated">
            <a:extLst>
              <a:ext uri="{FF2B5EF4-FFF2-40B4-BE49-F238E27FC236}">
                <a16:creationId xmlns:a16="http://schemas.microsoft.com/office/drawing/2014/main" id="{3FB7AB88-DAFD-C48A-2335-998A7E44A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0915"/>
            <a:ext cx="9259829" cy="9259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6F9A14-0D2F-9FF8-24E4-79E0AC6650BD}"/>
              </a:ext>
            </a:extLst>
          </p:cNvPr>
          <p:cNvSpPr txBox="1"/>
          <p:nvPr/>
        </p:nvSpPr>
        <p:spPr>
          <a:xfrm>
            <a:off x="1188122" y="2159000"/>
            <a:ext cx="424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Energy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Utility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Systems</a:t>
            </a:r>
          </a:p>
        </p:txBody>
      </p:sp>
      <p:pic>
        <p:nvPicPr>
          <p:cNvPr id="2" name="Picture 1" descr="Natural gas fired electrical power plant">
            <a:extLst>
              <a:ext uri="{FF2B5EF4-FFF2-40B4-BE49-F238E27FC236}">
                <a16:creationId xmlns:a16="http://schemas.microsoft.com/office/drawing/2014/main" id="{D0C72071-376F-5A2B-10FE-9982DD678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23" y="-5847249"/>
            <a:ext cx="15278423" cy="10183129"/>
          </a:xfrm>
          <a:prstGeom prst="ellipse">
            <a:avLst/>
          </a:prstGeom>
          <a:ln w="149225" cap="rnd">
            <a:solidFill>
              <a:schemeClr val="bg2">
                <a:lumMod val="9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242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circle with white text&#10;&#10;Description automatically generated">
            <a:extLst>
              <a:ext uri="{FF2B5EF4-FFF2-40B4-BE49-F238E27FC236}">
                <a16:creationId xmlns:a16="http://schemas.microsoft.com/office/drawing/2014/main" id="{B131871A-5D5E-A9C2-A8A8-793772A87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50"/>
          <a:stretch/>
        </p:blipFill>
        <p:spPr>
          <a:xfrm>
            <a:off x="276599" y="-4102090"/>
            <a:ext cx="19484601" cy="10960090"/>
          </a:xfrm>
          <a:prstGeom prst="rect">
            <a:avLst/>
          </a:prstGeom>
        </p:spPr>
      </p:pic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Global Heat Exchangers Market | Frost &amp; Sullivan">
            <a:extLst>
              <a:ext uri="{FF2B5EF4-FFF2-40B4-BE49-F238E27FC236}">
                <a16:creationId xmlns:a16="http://schemas.microsoft.com/office/drawing/2014/main" id="{ED4CACF9-6E26-3D53-4102-497FCB07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r="19125" b="1"/>
          <a:stretch/>
        </p:blipFill>
        <p:spPr bwMode="auto"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101ECD-6B9E-CD81-4327-26BCE2F8A3B4}"/>
              </a:ext>
            </a:extLst>
          </p:cNvPr>
          <p:cNvSpPr txBox="1"/>
          <p:nvPr/>
        </p:nvSpPr>
        <p:spPr>
          <a:xfrm>
            <a:off x="1188122" y="2159000"/>
            <a:ext cx="4241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Energy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Recovery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3335156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white text&#10;&#10;Description automatically generated">
            <a:extLst>
              <a:ext uri="{FF2B5EF4-FFF2-40B4-BE49-F238E27FC236}">
                <a16:creationId xmlns:a16="http://schemas.microsoft.com/office/drawing/2014/main" id="{4B473646-FA61-4904-95FD-5698B403F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5619" y="-6803357"/>
            <a:ext cx="15262575" cy="15262575"/>
          </a:xfrm>
          <a:prstGeom prst="rect">
            <a:avLst/>
          </a:prstGeom>
        </p:spPr>
      </p:pic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711-02 - Operation of a Distillation Column - HSI">
            <a:extLst>
              <a:ext uri="{FF2B5EF4-FFF2-40B4-BE49-F238E27FC236}">
                <a16:creationId xmlns:a16="http://schemas.microsoft.com/office/drawing/2014/main" id="{0790FD09-D37A-8606-688D-053830AB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625" y="-1071771"/>
            <a:ext cx="15262575" cy="858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73803-6D66-087B-E08D-A66B3C37FA36}"/>
              </a:ext>
            </a:extLst>
          </p:cNvPr>
          <p:cNvSpPr txBox="1"/>
          <p:nvPr/>
        </p:nvSpPr>
        <p:spPr>
          <a:xfrm>
            <a:off x="1188122" y="2159000"/>
            <a:ext cx="4241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Separation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And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Recycle</a:t>
            </a:r>
          </a:p>
          <a:p>
            <a:r>
              <a:rPr lang="en-AU" sz="4400" dirty="0">
                <a:solidFill>
                  <a:schemeClr val="bg1"/>
                </a:solidFill>
                <a:latin typeface="IBM Plex Sans" panose="020B0503050203000203" pitchFamily="34" charset="0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26283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ifferent types of energy&#10;&#10;Description automatically generated">
            <a:extLst>
              <a:ext uri="{FF2B5EF4-FFF2-40B4-BE49-F238E27FC236}">
                <a16:creationId xmlns:a16="http://schemas.microsoft.com/office/drawing/2014/main" id="{68E67B4A-3174-E37F-E0C9-1205706DF2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" r="-1" b="24404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Picture 6" descr="PROREACT B PRODUCTION BIOREACTORS - frings">
            <a:extLst>
              <a:ext uri="{FF2B5EF4-FFF2-40B4-BE49-F238E27FC236}">
                <a16:creationId xmlns:a16="http://schemas.microsoft.com/office/drawing/2014/main" id="{38A71098-0FAC-26F5-B5FE-268453BD8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r="-2" b="-2"/>
          <a:stretch/>
        </p:blipFill>
        <p:spPr bwMode="auto"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0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6" name="Picture 5" descr="A diagram of different types of energy&#10;&#10;Description automatically generated">
            <a:extLst>
              <a:ext uri="{FF2B5EF4-FFF2-40B4-BE49-F238E27FC236}">
                <a16:creationId xmlns:a16="http://schemas.microsoft.com/office/drawing/2014/main" id="{52A49F5B-5DD5-E498-36D3-99A78C091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78" y="633978"/>
            <a:ext cx="5590043" cy="55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6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5000" advClick="0" advTm="6774">
        <p159:morph option="byObject"/>
      </p:transition>
    </mc:Choice>
    <mc:Fallback>
      <p:transition spd="slow" advClick="0" advTm="677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98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44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New York City Streets">
            <a:hlinkClick r:id="" action="ppaction://media"/>
            <a:extLst>
              <a:ext uri="{FF2B5EF4-FFF2-40B4-BE49-F238E27FC236}">
                <a16:creationId xmlns:a16="http://schemas.microsoft.com/office/drawing/2014/main" id="{B3FADD67-D80E-1CE8-DF17-C85037BB9D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9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1"/>
    </mc:Choice>
    <mc:Fallback>
      <p:transition spd="slow" advTm="10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" objId="3"/>
        <p14:stopEvt time="10161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ydrogen-powered car being fueled">
            <a:extLst>
              <a:ext uri="{FF2B5EF4-FFF2-40B4-BE49-F238E27FC236}">
                <a16:creationId xmlns:a16="http://schemas.microsoft.com/office/drawing/2014/main" id="{F5A65148-72F8-6A10-547F-0E3E377B5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8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4"/>
    </mc:Choice>
    <mc:Fallback>
      <p:transition spd="slow" advTm="160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ssorted pills and tablets">
            <a:extLst>
              <a:ext uri="{FF2B5EF4-FFF2-40B4-BE49-F238E27FC236}">
                <a16:creationId xmlns:a16="http://schemas.microsoft.com/office/drawing/2014/main" id="{1FB10123-01ED-43AB-EA62-7534A3AF7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" b="10202"/>
          <a:stretch/>
        </p:blipFill>
        <p:spPr>
          <a:xfrm>
            <a:off x="1" y="10"/>
            <a:ext cx="1219882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3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5"/>
    </mc:Choice>
    <mc:Fallback>
      <p:transition spd="slow" advTm="32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 title="Chemical Compounds">
            <a:hlinkClick r:id="" action="ppaction://media"/>
            <a:extLst>
              <a:ext uri="{FF2B5EF4-FFF2-40B4-BE49-F238E27FC236}">
                <a16:creationId xmlns:a16="http://schemas.microsoft.com/office/drawing/2014/main" id="{F6ED1F7D-C505-F13D-6C96-2DF89434BA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66"/>
    </mc:Choice>
    <mc:Fallback>
      <p:transition spd="slow" advTm="7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" objId="3"/>
        <p14:stopEvt time="7666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3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946"/>
    </mc:Choice>
    <mc:Fallback>
      <p:transition advTm="194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4" name="Picture 3" descr="A logo of a factory&#10;&#10;Description automatically generated">
            <a:extLst>
              <a:ext uri="{FF2B5EF4-FFF2-40B4-BE49-F238E27FC236}">
                <a16:creationId xmlns:a16="http://schemas.microsoft.com/office/drawing/2014/main" id="{9DFF9DBA-2BB6-FC16-5357-1A6432449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1" y="1089000"/>
            <a:ext cx="111695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8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0" advTm="550">
        <p159:morph option="byObject"/>
      </p:transition>
    </mc:Choice>
    <mc:Fallback>
      <p:transition spd="slow" advTm="55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9" name="Picture 8" descr="A logo with a factory and blue arrows&#10;&#10;Description automatically generated with medium confidence">
            <a:extLst>
              <a:ext uri="{FF2B5EF4-FFF2-40B4-BE49-F238E27FC236}">
                <a16:creationId xmlns:a16="http://schemas.microsoft.com/office/drawing/2014/main" id="{F12C3DF4-52C8-A739-7841-C39B5AFAC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1" y="1089000"/>
            <a:ext cx="111695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8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163"/>
    </mc:Choice>
    <mc:Fallback>
      <p:transition advTm="316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9DFAA6EE-7079-9EB6-01DD-9FF8F5D00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020" y="-595085"/>
            <a:ext cx="19004040" cy="10689772"/>
          </a:xfrm>
          <a:prstGeom prst="rect">
            <a:avLst/>
          </a:prstGeom>
        </p:spPr>
      </p:pic>
      <p:pic>
        <p:nvPicPr>
          <p:cNvPr id="3" name="Picture 2" descr="A logo with a factory and arrows&#10;&#10;Description automatically generated with medium confidence">
            <a:extLst>
              <a:ext uri="{FF2B5EF4-FFF2-40B4-BE49-F238E27FC236}">
                <a16:creationId xmlns:a16="http://schemas.microsoft.com/office/drawing/2014/main" id="{0CE5315C-5F27-46F3-3CA4-1ECA77459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1" y="1089000"/>
            <a:ext cx="1116959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0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582"/>
    </mc:Choice>
    <mc:Fallback>
      <p:transition advTm="358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17</Words>
  <Application>Microsoft Office PowerPoint</Application>
  <PresentationFormat>Widescreen</PresentationFormat>
  <Paragraphs>12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IBM Plex Sans</vt:lpstr>
      <vt:lpstr>Office Theme</vt:lpstr>
      <vt:lpstr>Why study Chemical Reaction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Ranjeet Utikar</dc:creator>
  <cp:lastModifiedBy>Ranjeet Utikar</cp:lastModifiedBy>
  <cp:revision>7</cp:revision>
  <dcterms:created xsi:type="dcterms:W3CDTF">2023-11-14T13:38:11Z</dcterms:created>
  <dcterms:modified xsi:type="dcterms:W3CDTF">2023-11-15T00:57:26Z</dcterms:modified>
</cp:coreProperties>
</file>